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</p:sldIdLst>
  <p:sldSz cx="8120063" cy="10826750" type="B4ISO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7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7518" y="-13368"/>
            <a:ext cx="8144320" cy="1085348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3993" y="3796047"/>
            <a:ext cx="5174248" cy="2599023"/>
          </a:xfrm>
        </p:spPr>
        <p:txBody>
          <a:bodyPr anchor="b">
            <a:noAutofit/>
          </a:bodyPr>
          <a:lstStyle>
            <a:lvl1pPr algn="r">
              <a:defRPr sz="4795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3993" y="6395067"/>
            <a:ext cx="5174248" cy="173167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05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1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7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3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29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5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1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4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257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7" y="962378"/>
            <a:ext cx="5636903" cy="5373276"/>
          </a:xfrm>
        </p:spPr>
        <p:txBody>
          <a:bodyPr anchor="ctr">
            <a:normAutofit/>
          </a:bodyPr>
          <a:lstStyle>
            <a:lvl1pPr algn="l">
              <a:defRPr sz="390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7057437"/>
            <a:ext cx="5636903" cy="2480084"/>
          </a:xfrm>
        </p:spPr>
        <p:txBody>
          <a:bodyPr anchor="ctr">
            <a:normAutofit/>
          </a:bodyPr>
          <a:lstStyle>
            <a:lvl1pPr marL="0" indent="0" algn="l">
              <a:buNone/>
              <a:defRPr sz="159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05994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345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114" y="962378"/>
            <a:ext cx="5392224" cy="4771790"/>
          </a:xfrm>
        </p:spPr>
        <p:txBody>
          <a:bodyPr anchor="ctr">
            <a:normAutofit/>
          </a:bodyPr>
          <a:lstStyle>
            <a:lvl1pPr algn="l">
              <a:defRPr sz="390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77777" y="5734168"/>
            <a:ext cx="4812899" cy="601486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2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05994" indent="0">
              <a:buFontTx/>
              <a:buNone/>
              <a:defRPr/>
            </a:lvl2pPr>
            <a:lvl3pPr marL="811987" indent="0">
              <a:buFontTx/>
              <a:buNone/>
              <a:defRPr/>
            </a:lvl3pPr>
            <a:lvl4pPr marL="1217981" indent="0">
              <a:buFontTx/>
              <a:buNone/>
              <a:defRPr/>
            </a:lvl4pPr>
            <a:lvl5pPr marL="1623974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6" y="7057437"/>
            <a:ext cx="5636904" cy="2480084"/>
          </a:xfrm>
        </p:spPr>
        <p:txBody>
          <a:bodyPr anchor="ctr">
            <a:normAutofit/>
          </a:bodyPr>
          <a:lstStyle>
            <a:lvl1pPr marL="0" indent="0" algn="l">
              <a:buNone/>
              <a:defRPr sz="159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05994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28658" y="1247773"/>
            <a:ext cx="406109" cy="923188"/>
          </a:xfrm>
          <a:prstGeom prst="rect">
            <a:avLst/>
          </a:prstGeom>
        </p:spPr>
        <p:txBody>
          <a:bodyPr vert="horz" lIns="81201" tIns="40600" rIns="81201" bIns="40600" rtlCol="0" anchor="ctr">
            <a:noAutofit/>
          </a:bodyPr>
          <a:lstStyle/>
          <a:p>
            <a:pPr lvl="0"/>
            <a:r>
              <a:rPr lang="en-US" sz="710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92098" y="4557017"/>
            <a:ext cx="406109" cy="923188"/>
          </a:xfrm>
          <a:prstGeom prst="rect">
            <a:avLst/>
          </a:prstGeom>
        </p:spPr>
        <p:txBody>
          <a:bodyPr vert="horz" lIns="81201" tIns="40600" rIns="81201" bIns="40600" rtlCol="0" anchor="ctr">
            <a:noAutofit/>
          </a:bodyPr>
          <a:lstStyle/>
          <a:p>
            <a:pPr lvl="0"/>
            <a:r>
              <a:rPr lang="en-US" sz="710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3293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6" y="3050037"/>
            <a:ext cx="5636904" cy="4097462"/>
          </a:xfrm>
        </p:spPr>
        <p:txBody>
          <a:bodyPr anchor="b">
            <a:normAutofit/>
          </a:bodyPr>
          <a:lstStyle>
            <a:lvl1pPr algn="l">
              <a:defRPr sz="390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6" y="7147499"/>
            <a:ext cx="5636904" cy="2390022"/>
          </a:xfrm>
        </p:spPr>
        <p:txBody>
          <a:bodyPr anchor="t">
            <a:normAutofit/>
          </a:bodyPr>
          <a:lstStyle>
            <a:lvl1pPr marL="0" indent="0" algn="l">
              <a:buNone/>
              <a:defRPr sz="159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05994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235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114" y="962378"/>
            <a:ext cx="5392224" cy="4771790"/>
          </a:xfrm>
        </p:spPr>
        <p:txBody>
          <a:bodyPr anchor="ctr">
            <a:normAutofit/>
          </a:bodyPr>
          <a:lstStyle>
            <a:lvl1pPr algn="l">
              <a:defRPr sz="390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41335" y="6335654"/>
            <a:ext cx="5636904" cy="81184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13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05994" indent="0">
              <a:buFontTx/>
              <a:buNone/>
              <a:defRPr/>
            </a:lvl2pPr>
            <a:lvl3pPr marL="811987" indent="0">
              <a:buFontTx/>
              <a:buNone/>
              <a:defRPr/>
            </a:lvl3pPr>
            <a:lvl4pPr marL="1217981" indent="0">
              <a:buFontTx/>
              <a:buNone/>
              <a:defRPr/>
            </a:lvl4pPr>
            <a:lvl5pPr marL="1623974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6" y="7147499"/>
            <a:ext cx="5636904" cy="2390022"/>
          </a:xfrm>
        </p:spPr>
        <p:txBody>
          <a:bodyPr anchor="t">
            <a:normAutofit/>
          </a:bodyPr>
          <a:lstStyle>
            <a:lvl1pPr marL="0" indent="0" algn="l">
              <a:buNone/>
              <a:defRPr sz="159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05994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28658" y="1247773"/>
            <a:ext cx="406109" cy="923188"/>
          </a:xfrm>
          <a:prstGeom prst="rect">
            <a:avLst/>
          </a:prstGeom>
        </p:spPr>
        <p:txBody>
          <a:bodyPr vert="horz" lIns="81201" tIns="40600" rIns="81201" bIns="40600" rtlCol="0" anchor="ctr">
            <a:noAutofit/>
          </a:bodyPr>
          <a:lstStyle/>
          <a:p>
            <a:pPr lvl="0"/>
            <a:r>
              <a:rPr lang="en-US" sz="710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92098" y="4557017"/>
            <a:ext cx="406109" cy="923188"/>
          </a:xfrm>
          <a:prstGeom prst="rect">
            <a:avLst/>
          </a:prstGeom>
        </p:spPr>
        <p:txBody>
          <a:bodyPr vert="horz" lIns="81201" tIns="40600" rIns="81201" bIns="40600" rtlCol="0" anchor="ctr">
            <a:noAutofit/>
          </a:bodyPr>
          <a:lstStyle/>
          <a:p>
            <a:pPr lvl="0"/>
            <a:r>
              <a:rPr lang="en-US" sz="710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485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62378"/>
            <a:ext cx="5631353" cy="4771790"/>
          </a:xfrm>
        </p:spPr>
        <p:txBody>
          <a:bodyPr anchor="ctr">
            <a:normAutofit/>
          </a:bodyPr>
          <a:lstStyle>
            <a:lvl1pPr algn="l">
              <a:defRPr sz="390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41335" y="6335654"/>
            <a:ext cx="5636904" cy="81184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131">
                <a:solidFill>
                  <a:schemeClr val="accent1"/>
                </a:solidFill>
              </a:defRPr>
            </a:lvl1pPr>
            <a:lvl2pPr marL="405994" indent="0">
              <a:buFontTx/>
              <a:buNone/>
              <a:defRPr/>
            </a:lvl2pPr>
            <a:lvl3pPr marL="811987" indent="0">
              <a:buFontTx/>
              <a:buNone/>
              <a:defRPr/>
            </a:lvl3pPr>
            <a:lvl4pPr marL="1217981" indent="0">
              <a:buFontTx/>
              <a:buNone/>
              <a:defRPr/>
            </a:lvl4pPr>
            <a:lvl5pPr marL="1623974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6" y="7147499"/>
            <a:ext cx="5636904" cy="2390022"/>
          </a:xfrm>
        </p:spPr>
        <p:txBody>
          <a:bodyPr anchor="t">
            <a:normAutofit/>
          </a:bodyPr>
          <a:lstStyle>
            <a:lvl1pPr marL="0" indent="0" algn="l">
              <a:buNone/>
              <a:defRPr sz="159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05994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973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46152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7978" y="962379"/>
            <a:ext cx="869206" cy="8290485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1336" y="962379"/>
            <a:ext cx="4613292" cy="829048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356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19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8315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6" y="4263871"/>
            <a:ext cx="5636904" cy="2883630"/>
          </a:xfrm>
        </p:spPr>
        <p:txBody>
          <a:bodyPr anchor="b"/>
          <a:lstStyle>
            <a:lvl1pPr algn="l">
              <a:defRPr sz="3552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6" y="7147499"/>
            <a:ext cx="5636904" cy="1358317"/>
          </a:xfrm>
        </p:spPr>
        <p:txBody>
          <a:bodyPr anchor="t"/>
          <a:lstStyle>
            <a:lvl1pPr marL="0" indent="0" algn="l">
              <a:buNone/>
              <a:defRPr sz="177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05994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117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7" y="962378"/>
            <a:ext cx="5636903" cy="208515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1338" y="3410930"/>
            <a:ext cx="2742305" cy="6126589"/>
          </a:xfrm>
        </p:spPr>
        <p:txBody>
          <a:bodyPr>
            <a:normAutofit/>
          </a:bodyPr>
          <a:lstStyle>
            <a:lvl1pPr>
              <a:defRPr sz="1598"/>
            </a:lvl1pPr>
            <a:lvl2pPr>
              <a:defRPr sz="1421"/>
            </a:lvl2pPr>
            <a:lvl3pPr>
              <a:defRPr sz="1243"/>
            </a:lvl3pPr>
            <a:lvl4pPr>
              <a:defRPr sz="1066"/>
            </a:lvl4pPr>
            <a:lvl5pPr>
              <a:defRPr sz="1066"/>
            </a:lvl5pPr>
            <a:lvl6pPr>
              <a:defRPr sz="1066"/>
            </a:lvl6pPr>
            <a:lvl7pPr>
              <a:defRPr sz="1066"/>
            </a:lvl7pPr>
            <a:lvl8pPr>
              <a:defRPr sz="1066"/>
            </a:lvl8pPr>
            <a:lvl9pPr>
              <a:defRPr sz="106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35934" y="3410932"/>
            <a:ext cx="2742306" cy="6126591"/>
          </a:xfrm>
        </p:spPr>
        <p:txBody>
          <a:bodyPr>
            <a:normAutofit/>
          </a:bodyPr>
          <a:lstStyle>
            <a:lvl1pPr>
              <a:defRPr sz="1598"/>
            </a:lvl1pPr>
            <a:lvl2pPr>
              <a:defRPr sz="1421"/>
            </a:lvl2pPr>
            <a:lvl3pPr>
              <a:defRPr sz="1243"/>
            </a:lvl3pPr>
            <a:lvl4pPr>
              <a:defRPr sz="1066"/>
            </a:lvl4pPr>
            <a:lvl5pPr>
              <a:defRPr sz="1066"/>
            </a:lvl5pPr>
            <a:lvl6pPr>
              <a:defRPr sz="1066"/>
            </a:lvl6pPr>
            <a:lvl7pPr>
              <a:defRPr sz="1066"/>
            </a:lvl7pPr>
            <a:lvl8pPr>
              <a:defRPr sz="1066"/>
            </a:lvl8pPr>
            <a:lvl9pPr>
              <a:defRPr sz="106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01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7" y="962378"/>
            <a:ext cx="5636902" cy="2085152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3411552"/>
            <a:ext cx="2744581" cy="909747"/>
          </a:xfrm>
        </p:spPr>
        <p:txBody>
          <a:bodyPr anchor="b">
            <a:noAutofit/>
          </a:bodyPr>
          <a:lstStyle>
            <a:lvl1pPr marL="0" indent="0">
              <a:buNone/>
              <a:defRPr sz="2131" b="0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4321301"/>
            <a:ext cx="2744581" cy="521622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3657" y="3411552"/>
            <a:ext cx="2744581" cy="909747"/>
          </a:xfrm>
        </p:spPr>
        <p:txBody>
          <a:bodyPr anchor="b">
            <a:noAutofit/>
          </a:bodyPr>
          <a:lstStyle>
            <a:lvl1pPr marL="0" indent="0">
              <a:buNone/>
              <a:defRPr sz="2131" b="0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33657" y="4321301"/>
            <a:ext cx="2744581" cy="521622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911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6" y="962378"/>
            <a:ext cx="5636903" cy="208515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328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382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7" y="2365852"/>
            <a:ext cx="2477740" cy="2018319"/>
          </a:xfrm>
        </p:spPr>
        <p:txBody>
          <a:bodyPr anchor="b">
            <a:normAutofit/>
          </a:bodyPr>
          <a:lstStyle>
            <a:lvl1pPr>
              <a:defRPr sz="177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1367" y="812915"/>
            <a:ext cx="3006872" cy="872460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7" y="4384170"/>
            <a:ext cx="2477740" cy="4080079"/>
          </a:xfrm>
        </p:spPr>
        <p:txBody>
          <a:bodyPr>
            <a:normAutofit/>
          </a:bodyPr>
          <a:lstStyle>
            <a:lvl1pPr marL="0" indent="0">
              <a:buNone/>
              <a:defRPr sz="1243"/>
            </a:lvl1pPr>
            <a:lvl2pPr marL="304495" indent="0">
              <a:buNone/>
              <a:defRPr sz="932"/>
            </a:lvl2pPr>
            <a:lvl3pPr marL="608990" indent="0">
              <a:buNone/>
              <a:defRPr sz="799"/>
            </a:lvl3pPr>
            <a:lvl4pPr marL="913486" indent="0">
              <a:buNone/>
              <a:defRPr sz="666"/>
            </a:lvl4pPr>
            <a:lvl5pPr marL="1217981" indent="0">
              <a:buNone/>
              <a:defRPr sz="666"/>
            </a:lvl5pPr>
            <a:lvl6pPr marL="1522476" indent="0">
              <a:buNone/>
              <a:defRPr sz="666"/>
            </a:lvl6pPr>
            <a:lvl7pPr marL="1826971" indent="0">
              <a:buNone/>
              <a:defRPr sz="666"/>
            </a:lvl7pPr>
            <a:lvl8pPr marL="2131466" indent="0">
              <a:buNone/>
              <a:defRPr sz="666"/>
            </a:lvl8pPr>
            <a:lvl9pPr marL="2435962" indent="0">
              <a:buNone/>
              <a:defRPr sz="66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924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6" y="7578725"/>
            <a:ext cx="5636903" cy="894711"/>
          </a:xfrm>
        </p:spPr>
        <p:txBody>
          <a:bodyPr anchor="b">
            <a:normAutofit/>
          </a:bodyPr>
          <a:lstStyle>
            <a:lvl1pPr algn="l">
              <a:defRPr sz="2131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36" y="962378"/>
            <a:ext cx="5636903" cy="607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421"/>
            </a:lvl1pPr>
            <a:lvl2pPr marL="405994" indent="0">
              <a:buNone/>
              <a:defRPr sz="1421"/>
            </a:lvl2pPr>
            <a:lvl3pPr marL="811987" indent="0">
              <a:buNone/>
              <a:defRPr sz="1421"/>
            </a:lvl3pPr>
            <a:lvl4pPr marL="1217981" indent="0">
              <a:buNone/>
              <a:defRPr sz="1421"/>
            </a:lvl4pPr>
            <a:lvl5pPr marL="1623974" indent="0">
              <a:buNone/>
              <a:defRPr sz="1421"/>
            </a:lvl5pPr>
            <a:lvl6pPr marL="2029968" indent="0">
              <a:buNone/>
              <a:defRPr sz="1421"/>
            </a:lvl6pPr>
            <a:lvl7pPr marL="2435962" indent="0">
              <a:buNone/>
              <a:defRPr sz="1421"/>
            </a:lvl7pPr>
            <a:lvl8pPr marL="2841955" indent="0">
              <a:buNone/>
              <a:defRPr sz="1421"/>
            </a:lvl8pPr>
            <a:lvl9pPr marL="3247949" indent="0">
              <a:buNone/>
              <a:defRPr sz="14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6" y="8473436"/>
            <a:ext cx="5636903" cy="1064084"/>
          </a:xfrm>
        </p:spPr>
        <p:txBody>
          <a:bodyPr>
            <a:normAutofit/>
          </a:bodyPr>
          <a:lstStyle>
            <a:lvl1pPr marL="0" indent="0">
              <a:buNone/>
              <a:defRPr sz="1066"/>
            </a:lvl1pPr>
            <a:lvl2pPr marL="405994" indent="0">
              <a:buNone/>
              <a:defRPr sz="1066"/>
            </a:lvl2pPr>
            <a:lvl3pPr marL="811987" indent="0">
              <a:buNone/>
              <a:defRPr sz="888"/>
            </a:lvl3pPr>
            <a:lvl4pPr marL="1217981" indent="0">
              <a:buNone/>
              <a:defRPr sz="799"/>
            </a:lvl4pPr>
            <a:lvl5pPr marL="1623974" indent="0">
              <a:buNone/>
              <a:defRPr sz="799"/>
            </a:lvl5pPr>
            <a:lvl6pPr marL="2029968" indent="0">
              <a:buNone/>
              <a:defRPr sz="799"/>
            </a:lvl6pPr>
            <a:lvl7pPr marL="2435962" indent="0">
              <a:buNone/>
              <a:defRPr sz="799"/>
            </a:lvl7pPr>
            <a:lvl8pPr marL="2841955" indent="0">
              <a:buNone/>
              <a:defRPr sz="799"/>
            </a:lvl8pPr>
            <a:lvl9pPr marL="3247949" indent="0">
              <a:buNone/>
              <a:defRPr sz="79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509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7518" y="-13368"/>
            <a:ext cx="8144321" cy="1085348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37" y="962378"/>
            <a:ext cx="5636902" cy="20851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6" y="3410932"/>
            <a:ext cx="5636903" cy="6126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99982" y="9537523"/>
            <a:ext cx="60752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94A63-23E0-4B44-A980-B0AAB8F5C2A5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1337" y="9537523"/>
            <a:ext cx="4105297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3007" y="9537523"/>
            <a:ext cx="455233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99">
                <a:solidFill>
                  <a:schemeClr val="accent1"/>
                </a:solidFill>
              </a:defRPr>
            </a:lvl1pPr>
          </a:lstStyle>
          <a:p>
            <a:fld id="{6DF36CD5-4E2C-4A31-8888-518776443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72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</p:sldLayoutIdLst>
  <p:txStyles>
    <p:titleStyle>
      <a:lvl1pPr algn="l" defTabSz="405994" rtl="0" eaLnBrk="1" latinLnBrk="0" hangingPunct="1">
        <a:spcBef>
          <a:spcPct val="0"/>
        </a:spcBef>
        <a:buNone/>
        <a:defRPr kumimoji="1" sz="3197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4495" indent="-304495" algn="l" defTabSz="405994" rtl="0" eaLnBrk="1" latinLnBrk="0" hangingPunct="1">
        <a:spcBef>
          <a:spcPts val="88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59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59740" indent="-253746" algn="l" defTabSz="405994" rtl="0" eaLnBrk="1" latinLnBrk="0" hangingPunct="1">
        <a:spcBef>
          <a:spcPts val="88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2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014984" indent="-202997" algn="l" defTabSz="405994" rtl="0" eaLnBrk="1" latinLnBrk="0" hangingPunct="1">
        <a:spcBef>
          <a:spcPts val="88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420978" indent="-202997" algn="l" defTabSz="405994" rtl="0" eaLnBrk="1" latinLnBrk="0" hangingPunct="1">
        <a:spcBef>
          <a:spcPts val="88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06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826971" indent="-202997" algn="l" defTabSz="405994" rtl="0" eaLnBrk="1" latinLnBrk="0" hangingPunct="1">
        <a:spcBef>
          <a:spcPts val="88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06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232965" indent="-202997" algn="l" defTabSz="405994" rtl="0" eaLnBrk="1" latinLnBrk="0" hangingPunct="1">
        <a:spcBef>
          <a:spcPts val="88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06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638958" indent="-202997" algn="l" defTabSz="405994" rtl="0" eaLnBrk="1" latinLnBrk="0" hangingPunct="1">
        <a:spcBef>
          <a:spcPts val="88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06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044952" indent="-202997" algn="l" defTabSz="405994" rtl="0" eaLnBrk="1" latinLnBrk="0" hangingPunct="1">
        <a:spcBef>
          <a:spcPts val="88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06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450946" indent="-202997" algn="l" defTabSz="405994" rtl="0" eaLnBrk="1" latinLnBrk="0" hangingPunct="1">
        <a:spcBef>
          <a:spcPts val="88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06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5994" rtl="0" eaLnBrk="1" latinLnBrk="0" hangingPunct="1">
        <a:defRPr kumimoji="1"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994" algn="l" defTabSz="405994" rtl="0" eaLnBrk="1" latinLnBrk="0" hangingPunct="1">
        <a:defRPr kumimoji="1" sz="1598" kern="1200">
          <a:solidFill>
            <a:schemeClr val="tx1"/>
          </a:solidFill>
          <a:latin typeface="+mn-lt"/>
          <a:ea typeface="+mn-ea"/>
          <a:cs typeface="+mn-cs"/>
        </a:defRPr>
      </a:lvl2pPr>
      <a:lvl3pPr marL="811987" algn="l" defTabSz="405994" rtl="0" eaLnBrk="1" latinLnBrk="0" hangingPunct="1">
        <a:defRPr kumimoji="1" sz="1598" kern="1200">
          <a:solidFill>
            <a:schemeClr val="tx1"/>
          </a:solidFill>
          <a:latin typeface="+mn-lt"/>
          <a:ea typeface="+mn-ea"/>
          <a:cs typeface="+mn-cs"/>
        </a:defRPr>
      </a:lvl3pPr>
      <a:lvl4pPr marL="1217981" algn="l" defTabSz="405994" rtl="0" eaLnBrk="1" latinLnBrk="0" hangingPunct="1">
        <a:defRPr kumimoji="1"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623974" algn="l" defTabSz="405994" rtl="0" eaLnBrk="1" latinLnBrk="0" hangingPunct="1">
        <a:defRPr kumimoji="1"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029968" algn="l" defTabSz="405994" rtl="0" eaLnBrk="1" latinLnBrk="0" hangingPunct="1">
        <a:defRPr kumimoji="1"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435962" algn="l" defTabSz="405994" rtl="0" eaLnBrk="1" latinLnBrk="0" hangingPunct="1">
        <a:defRPr kumimoji="1"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2841955" algn="l" defTabSz="405994" rtl="0" eaLnBrk="1" latinLnBrk="0" hangingPunct="1">
        <a:defRPr kumimoji="1"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247949" algn="l" defTabSz="405994" rtl="0" eaLnBrk="1" latinLnBrk="0" hangingPunct="1">
        <a:defRPr kumimoji="1" sz="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DEFA463B-3F36-5D00-0D62-B34859B83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193" y="162853"/>
            <a:ext cx="5965436" cy="2303007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C2A7AC0-D41B-F542-C597-B8D305B58EED}"/>
              </a:ext>
            </a:extLst>
          </p:cNvPr>
          <p:cNvSpPr txBox="1"/>
          <p:nvPr/>
        </p:nvSpPr>
        <p:spPr>
          <a:xfrm>
            <a:off x="885825" y="2516939"/>
            <a:ext cx="487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/>
              <a:t>1</a:t>
            </a:r>
            <a:r>
              <a:rPr kumimoji="1" lang="ja-JP" altLang="en-US" sz="1200" b="1" dirty="0"/>
              <a:t>　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かかりつけ医療機能に関する研修の修了者および総合診療専門医</a:t>
            </a:r>
          </a:p>
        </p:txBody>
      </p:sp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5B8BBBA5-934C-F29D-A500-8884CB4A95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039108"/>
              </p:ext>
            </p:extLst>
          </p:nvPr>
        </p:nvGraphicFramePr>
        <p:xfrm>
          <a:off x="990193" y="4175396"/>
          <a:ext cx="5965434" cy="1747680"/>
        </p:xfrm>
        <a:graphic>
          <a:graphicData uri="http://schemas.openxmlformats.org/drawingml/2006/table">
            <a:tbl>
              <a:tblPr firstRow="1" firstCol="1" bandRow="1"/>
              <a:tblGrid>
                <a:gridCol w="1611672">
                  <a:extLst>
                    <a:ext uri="{9D8B030D-6E8A-4147-A177-3AD203B41FA5}">
                      <a16:colId xmlns:a16="http://schemas.microsoft.com/office/drawing/2014/main" val="1275055155"/>
                    </a:ext>
                  </a:extLst>
                </a:gridCol>
                <a:gridCol w="376806">
                  <a:extLst>
                    <a:ext uri="{9D8B030D-6E8A-4147-A177-3AD203B41FA5}">
                      <a16:colId xmlns:a16="http://schemas.microsoft.com/office/drawing/2014/main" val="4166038235"/>
                    </a:ext>
                  </a:extLst>
                </a:gridCol>
                <a:gridCol w="1611672">
                  <a:extLst>
                    <a:ext uri="{9D8B030D-6E8A-4147-A177-3AD203B41FA5}">
                      <a16:colId xmlns:a16="http://schemas.microsoft.com/office/drawing/2014/main" val="1102581613"/>
                    </a:ext>
                  </a:extLst>
                </a:gridCol>
                <a:gridCol w="376806">
                  <a:extLst>
                    <a:ext uri="{9D8B030D-6E8A-4147-A177-3AD203B41FA5}">
                      <a16:colId xmlns:a16="http://schemas.microsoft.com/office/drawing/2014/main" val="2933695101"/>
                    </a:ext>
                  </a:extLst>
                </a:gridCol>
                <a:gridCol w="1611672">
                  <a:extLst>
                    <a:ext uri="{9D8B030D-6E8A-4147-A177-3AD203B41FA5}">
                      <a16:colId xmlns:a16="http://schemas.microsoft.com/office/drawing/2014/main" val="609405652"/>
                    </a:ext>
                  </a:extLst>
                </a:gridCol>
                <a:gridCol w="376806">
                  <a:extLst>
                    <a:ext uri="{9D8B030D-6E8A-4147-A177-3AD203B41FA5}">
                      <a16:colId xmlns:a16="http://schemas.microsoft.com/office/drawing/2014/main" val="3787399106"/>
                    </a:ext>
                  </a:extLst>
                </a:gridCol>
              </a:tblGrid>
              <a:tr h="291280"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皮膚・形成外科領域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en-US" sz="1000" kern="100" dirty="0">
                          <a:effectLst/>
                          <a:latin typeface="ＭＳ Ｐゴシック" panose="020B0600070205080204" pitchFamily="50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神経・脳血管領域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精神科・神経科領域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704391"/>
                  </a:ext>
                </a:extLst>
              </a:tr>
              <a:tr h="291280"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眼領域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en-US" sz="1000" kern="100" dirty="0">
                          <a:effectLst/>
                          <a:latin typeface="ＭＳ Ｐゴシック" panose="020B0600070205080204" pitchFamily="50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耳鼻咽喉領域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呼吸器領域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831109"/>
                  </a:ext>
                </a:extLst>
              </a:tr>
              <a:tr h="291280"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消化器系領域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肝・胆道・膵臓領域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循環器系領域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7742288"/>
                  </a:ext>
                </a:extLst>
              </a:tr>
              <a:tr h="291280"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腎・泌尿器系領域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産科領域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婦人科領域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37772"/>
                  </a:ext>
                </a:extLst>
              </a:tr>
              <a:tr h="291280"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乳腺領域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en-US" sz="1000" kern="100" dirty="0">
                          <a:effectLst/>
                          <a:latin typeface="ＭＳ Ｐゴシック" panose="020B0600070205080204" pitchFamily="50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内分泌・代謝・栄養領域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血液・免疫系領域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803094"/>
                  </a:ext>
                </a:extLst>
              </a:tr>
              <a:tr h="291280"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筋・骨格系及び外傷領域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小児領域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en-US" sz="1000" kern="100" dirty="0">
                          <a:effectLst/>
                          <a:latin typeface="ＭＳ Ｐゴシック" panose="020B0600070205080204" pitchFamily="50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811731"/>
                  </a:ext>
                </a:extLst>
              </a:tr>
            </a:tbl>
          </a:graphicData>
        </a:graphic>
      </p:graphicFrame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9E50B147-312D-1706-DDE6-07F58998B7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910776"/>
              </p:ext>
            </p:extLst>
          </p:nvPr>
        </p:nvGraphicFramePr>
        <p:xfrm>
          <a:off x="990196" y="6328817"/>
          <a:ext cx="5965433" cy="2932704"/>
        </p:xfrm>
        <a:graphic>
          <a:graphicData uri="http://schemas.openxmlformats.org/drawingml/2006/table">
            <a:tbl>
              <a:tblPr firstRow="1" firstCol="1" bandRow="1"/>
              <a:tblGrid>
                <a:gridCol w="1200366">
                  <a:extLst>
                    <a:ext uri="{9D8B030D-6E8A-4147-A177-3AD203B41FA5}">
                      <a16:colId xmlns:a16="http://schemas.microsoft.com/office/drawing/2014/main" val="224226517"/>
                    </a:ext>
                  </a:extLst>
                </a:gridCol>
                <a:gridCol w="300422">
                  <a:extLst>
                    <a:ext uri="{9D8B030D-6E8A-4147-A177-3AD203B41FA5}">
                      <a16:colId xmlns:a16="http://schemas.microsoft.com/office/drawing/2014/main" val="3686985626"/>
                    </a:ext>
                  </a:extLst>
                </a:gridCol>
                <a:gridCol w="1200366">
                  <a:extLst>
                    <a:ext uri="{9D8B030D-6E8A-4147-A177-3AD203B41FA5}">
                      <a16:colId xmlns:a16="http://schemas.microsoft.com/office/drawing/2014/main" val="497757358"/>
                    </a:ext>
                  </a:extLst>
                </a:gridCol>
                <a:gridCol w="300422">
                  <a:extLst>
                    <a:ext uri="{9D8B030D-6E8A-4147-A177-3AD203B41FA5}">
                      <a16:colId xmlns:a16="http://schemas.microsoft.com/office/drawing/2014/main" val="1872026374"/>
                    </a:ext>
                  </a:extLst>
                </a:gridCol>
                <a:gridCol w="1200366">
                  <a:extLst>
                    <a:ext uri="{9D8B030D-6E8A-4147-A177-3AD203B41FA5}">
                      <a16:colId xmlns:a16="http://schemas.microsoft.com/office/drawing/2014/main" val="376971673"/>
                    </a:ext>
                  </a:extLst>
                </a:gridCol>
                <a:gridCol w="300422">
                  <a:extLst>
                    <a:ext uri="{9D8B030D-6E8A-4147-A177-3AD203B41FA5}">
                      <a16:colId xmlns:a16="http://schemas.microsoft.com/office/drawing/2014/main" val="3442096289"/>
                    </a:ext>
                  </a:extLst>
                </a:gridCol>
                <a:gridCol w="1162647">
                  <a:extLst>
                    <a:ext uri="{9D8B030D-6E8A-4147-A177-3AD203B41FA5}">
                      <a16:colId xmlns:a16="http://schemas.microsoft.com/office/drawing/2014/main" val="391283853"/>
                    </a:ext>
                  </a:extLst>
                </a:gridCol>
                <a:gridCol w="300422">
                  <a:extLst>
                    <a:ext uri="{9D8B030D-6E8A-4147-A177-3AD203B41FA5}">
                      <a16:colId xmlns:a16="http://schemas.microsoft.com/office/drawing/2014/main" val="1882279252"/>
                    </a:ext>
                  </a:extLst>
                </a:gridCol>
              </a:tblGrid>
              <a:tr h="293781"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貧血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糖尿病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脂質異常症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統合失調症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946588"/>
                  </a:ext>
                </a:extLst>
              </a:tr>
              <a:tr h="293781"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8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うつ（気分障害、躁うつ病）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8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不安、ストレス（神経症）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睡眠障害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認知症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607904"/>
                  </a:ext>
                </a:extLst>
              </a:tr>
              <a:tr h="293781"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頭痛（片頭痛）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脳梗塞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末梢神経障害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900" kern="100" spc="-4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結膜炎、角膜炎、涙腺炎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210575"/>
                  </a:ext>
                </a:extLst>
              </a:tr>
              <a:tr h="288675"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白内障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en-US" sz="1000" kern="100" dirty="0">
                          <a:effectLst/>
                          <a:latin typeface="ＭＳ Ｐゴシック" panose="020B0600070205080204" pitchFamily="50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緑内障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8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近視・遠視・老眼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000"/>
                        </a:lnSpc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8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（屈折及び調節の異常）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中耳炎・外耳炎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686324"/>
                  </a:ext>
                </a:extLst>
              </a:tr>
              <a:tr h="293781"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難聴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en-US" sz="1000" kern="100" dirty="0">
                          <a:effectLst/>
                          <a:latin typeface="ＭＳ Ｐゴシック" panose="020B0600070205080204" pitchFamily="50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高血圧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狭心症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不整脈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885699"/>
                  </a:ext>
                </a:extLst>
              </a:tr>
              <a:tr h="293781"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心不全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喘息・</a:t>
                      </a:r>
                      <a:r>
                        <a:rPr lang="en-US" sz="1000" kern="100" dirty="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COPD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かぜ、感冒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アレルギー性鼻炎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385955"/>
                  </a:ext>
                </a:extLst>
              </a:tr>
              <a:tr h="293781"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下痢、胃腸炎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便秘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8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慢性肝炎（肝硬変、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000"/>
                        </a:lnSpc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8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ウイルス性肝炎）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皮膚の疾患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353975"/>
                  </a:ext>
                </a:extLst>
              </a:tr>
              <a:tr h="293781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8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関節症（関節リウマチ、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000"/>
                        </a:lnSpc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8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脱臼）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骨粗しょう症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腰痛症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頸腕症候群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933176"/>
                  </a:ext>
                </a:extLst>
              </a:tr>
              <a:tr h="293781"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外傷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骨折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前立腺肥大症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慢性腎臓病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173963"/>
                  </a:ext>
                </a:extLst>
              </a:tr>
              <a:tr h="293781"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更年期障害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en-US" sz="1000" kern="100">
                          <a:effectLst/>
                          <a:latin typeface="ＭＳ Ｐゴシック" panose="020B0600070205080204" pitchFamily="50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乳房の疾患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900" kern="100" spc="-4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正常妊娠・産じょくの管理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がん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430780" algn="l"/>
                          <a:tab pos="3420745" algn="l"/>
                        </a:tabLst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658467"/>
                  </a:ext>
                </a:extLst>
              </a:tr>
            </a:tbl>
          </a:graphicData>
        </a:graphic>
      </p:graphicFrame>
      <p:graphicFrame>
        <p:nvGraphicFramePr>
          <p:cNvPr id="25" name="表 24">
            <a:extLst>
              <a:ext uri="{FF2B5EF4-FFF2-40B4-BE49-F238E27FC236}">
                <a16:creationId xmlns:a16="http://schemas.microsoft.com/office/drawing/2014/main" id="{E9122B23-37A4-57C1-49B9-8C3305CEF2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045108"/>
              </p:ext>
            </p:extLst>
          </p:nvPr>
        </p:nvGraphicFramePr>
        <p:xfrm>
          <a:off x="1030395" y="2829072"/>
          <a:ext cx="5965435" cy="630628"/>
        </p:xfrm>
        <a:graphic>
          <a:graphicData uri="http://schemas.openxmlformats.org/drawingml/2006/table">
            <a:tbl>
              <a:tblPr firstRow="1" firstCol="1" bandRow="1"/>
              <a:tblGrid>
                <a:gridCol w="3187429">
                  <a:extLst>
                    <a:ext uri="{9D8B030D-6E8A-4147-A177-3AD203B41FA5}">
                      <a16:colId xmlns:a16="http://schemas.microsoft.com/office/drawing/2014/main" val="4231341815"/>
                    </a:ext>
                  </a:extLst>
                </a:gridCol>
                <a:gridCol w="431253">
                  <a:extLst>
                    <a:ext uri="{9D8B030D-6E8A-4147-A177-3AD203B41FA5}">
                      <a16:colId xmlns:a16="http://schemas.microsoft.com/office/drawing/2014/main" val="1624632872"/>
                    </a:ext>
                  </a:extLst>
                </a:gridCol>
                <a:gridCol w="377015">
                  <a:extLst>
                    <a:ext uri="{9D8B030D-6E8A-4147-A177-3AD203B41FA5}">
                      <a16:colId xmlns:a16="http://schemas.microsoft.com/office/drawing/2014/main" val="2416802273"/>
                    </a:ext>
                  </a:extLst>
                </a:gridCol>
                <a:gridCol w="430591">
                  <a:extLst>
                    <a:ext uri="{9D8B030D-6E8A-4147-A177-3AD203B41FA5}">
                      <a16:colId xmlns:a16="http://schemas.microsoft.com/office/drawing/2014/main" val="2776487218"/>
                    </a:ext>
                  </a:extLst>
                </a:gridCol>
                <a:gridCol w="377015">
                  <a:extLst>
                    <a:ext uri="{9D8B030D-6E8A-4147-A177-3AD203B41FA5}">
                      <a16:colId xmlns:a16="http://schemas.microsoft.com/office/drawing/2014/main" val="649579457"/>
                    </a:ext>
                  </a:extLst>
                </a:gridCol>
                <a:gridCol w="599917">
                  <a:extLst>
                    <a:ext uri="{9D8B030D-6E8A-4147-A177-3AD203B41FA5}">
                      <a16:colId xmlns:a16="http://schemas.microsoft.com/office/drawing/2014/main" val="4236412371"/>
                    </a:ext>
                  </a:extLst>
                </a:gridCol>
                <a:gridCol w="562215">
                  <a:extLst>
                    <a:ext uri="{9D8B030D-6E8A-4147-A177-3AD203B41FA5}">
                      <a16:colId xmlns:a16="http://schemas.microsoft.com/office/drawing/2014/main" val="1873840140"/>
                    </a:ext>
                  </a:extLst>
                </a:gridCol>
              </a:tblGrid>
              <a:tr h="31531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ja-JP" sz="1000" kern="100" dirty="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研修の修了者の有無</a:t>
                      </a:r>
                      <a:r>
                        <a:rPr lang="en-US" sz="1000" kern="100" dirty="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ja-JP" sz="1000" kern="100" dirty="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人数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無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00" kern="100" dirty="0">
                          <a:effectLst/>
                          <a:latin typeface="ＭＳ Ｐゴシック" panose="020B0600070205080204" pitchFamily="50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〇</a:t>
                      </a:r>
                      <a:r>
                        <a:rPr lang="en-US" sz="1000" kern="100" dirty="0">
                          <a:effectLst/>
                          <a:latin typeface="ＭＳ Ｐゴシック" panose="020B0600070205080204" pitchFamily="50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有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sz="6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有の場合 ⇒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名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2319003"/>
                  </a:ext>
                </a:extLst>
              </a:tr>
              <a:tr h="31531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総合診療専門医の有無</a:t>
                      </a:r>
                      <a:r>
                        <a:rPr lang="en-US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ja-JP" sz="10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人数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無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000" kern="100" dirty="0">
                          <a:effectLst/>
                          <a:latin typeface="ＭＳ Ｐゴシック" panose="020B0600070205080204" pitchFamily="50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〇</a:t>
                      </a:r>
                      <a:r>
                        <a:rPr lang="en-US" sz="1000" kern="100" dirty="0">
                          <a:effectLst/>
                          <a:latin typeface="ＭＳ Ｐゴシック" panose="020B0600070205080204" pitchFamily="50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sz="1000" kern="10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有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kern="100" dirty="0">
                          <a:effectLst/>
                          <a:latin typeface="ＭＳ Ｐゴシック" panose="020B0600070205080204" pitchFamily="50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sz="600" kern="100"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有の場合 ⇒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buNone/>
                      </a:pPr>
                      <a:r>
                        <a:rPr lang="ja-JP" sz="1000" kern="10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名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636465"/>
                  </a:ext>
                </a:extLst>
              </a:tr>
            </a:tbl>
          </a:graphicData>
        </a:graphic>
      </p:graphicFrame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25CFFD9-534B-7C21-E4C7-F97EE7447F0F}"/>
              </a:ext>
            </a:extLst>
          </p:cNvPr>
          <p:cNvSpPr txBox="1"/>
          <p:nvPr/>
        </p:nvSpPr>
        <p:spPr>
          <a:xfrm>
            <a:off x="393613" y="6079142"/>
            <a:ext cx="36195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l">
              <a:spcBef>
                <a:spcPts val="300"/>
              </a:spcBef>
              <a:tabLst>
                <a:tab pos="6645910" algn="l"/>
              </a:tabLst>
            </a:pPr>
            <a:r>
              <a:rPr lang="ja-JP" altLang="en-US" sz="1000" kern="100" dirty="0">
                <a:effectLst/>
                <a:latin typeface="游明朝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1000" kern="100" dirty="0">
                <a:effectLst/>
                <a:latin typeface="游明朝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2</a:t>
            </a:r>
            <a:r>
              <a:rPr lang="ja-JP" altLang="en-US" sz="1000" kern="100" dirty="0">
                <a:effectLst/>
                <a:latin typeface="游明朝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）　</a:t>
            </a:r>
            <a:r>
              <a:rPr lang="ja-JP" altLang="ja-JP" sz="1000" kern="100" dirty="0">
                <a:effectLst/>
                <a:latin typeface="游明朝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一次診療を行うことができる発生頻度が高い疾患</a:t>
            </a:r>
            <a:endParaRPr lang="ja-JP" alt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CF13469-BC50-1C84-A99D-69BEF15869A5}"/>
              </a:ext>
            </a:extLst>
          </p:cNvPr>
          <p:cNvSpPr txBox="1"/>
          <p:nvPr/>
        </p:nvSpPr>
        <p:spPr>
          <a:xfrm>
            <a:off x="393613" y="3896219"/>
            <a:ext cx="346582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algn="l">
              <a:buFont typeface="+mj-lt"/>
              <a:buAutoNum type="arabicParenBoth"/>
              <a:tabLst>
                <a:tab pos="2430780" algn="l"/>
                <a:tab pos="3420745" algn="l"/>
              </a:tabLst>
            </a:pPr>
            <a:r>
              <a:rPr lang="ja-JP" altLang="ja-JP" sz="1000" kern="100" dirty="0">
                <a:effectLst/>
                <a:latin typeface="游明朝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一次診療の対応ができる領域</a:t>
            </a:r>
            <a:endParaRPr lang="ja-JP" alt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CBCB7D4C-167E-21FC-F0D1-DD227B5833A5}"/>
              </a:ext>
            </a:extLst>
          </p:cNvPr>
          <p:cNvSpPr txBox="1"/>
          <p:nvPr/>
        </p:nvSpPr>
        <p:spPr>
          <a:xfrm>
            <a:off x="885825" y="3615766"/>
            <a:ext cx="2162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/>
              <a:t>2</a:t>
            </a:r>
            <a:r>
              <a:rPr kumimoji="1" lang="ja-JP" altLang="en-US" sz="1200" b="1" dirty="0"/>
              <a:t>　一次診療対応について</a:t>
            </a:r>
          </a:p>
        </p:txBody>
      </p:sp>
      <p:graphicFrame>
        <p:nvGraphicFramePr>
          <p:cNvPr id="36" name="オブジェクト 35">
            <a:extLst>
              <a:ext uri="{FF2B5EF4-FFF2-40B4-BE49-F238E27FC236}">
                <a16:creationId xmlns:a16="http://schemas.microsoft.com/office/drawing/2014/main" id="{DA9E7694-56F8-01C8-6E1B-A219BF463E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167977"/>
              </p:ext>
            </p:extLst>
          </p:nvPr>
        </p:nvGraphicFramePr>
        <p:xfrm>
          <a:off x="1077314" y="9573654"/>
          <a:ext cx="596543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641320" imgH="481437" progId="Word.Document.12">
                  <p:embed/>
                </p:oleObj>
              </mc:Choice>
              <mc:Fallback>
                <p:oleObj name="Document" r:id="rId3" imgW="5641320" imgH="48143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7314" y="9573654"/>
                        <a:ext cx="5965433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0504414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295</Words>
  <Application>Microsoft Office PowerPoint</Application>
  <PresentationFormat>B4 (ISO) 250x353 mm</PresentationFormat>
  <Paragraphs>114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メイリオ</vt:lpstr>
      <vt:lpstr>游明朝</vt:lpstr>
      <vt:lpstr>Arial</vt:lpstr>
      <vt:lpstr>Trebuchet MS</vt:lpstr>
      <vt:lpstr>Wingdings 3</vt:lpstr>
      <vt:lpstr>ファセット</vt:lpstr>
      <vt:lpstr>Document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総務 親月会</dc:creator>
  <cp:lastModifiedBy>総務 親月会</cp:lastModifiedBy>
  <cp:revision>2</cp:revision>
  <dcterms:created xsi:type="dcterms:W3CDTF">2026-01-29T02:10:27Z</dcterms:created>
  <dcterms:modified xsi:type="dcterms:W3CDTF">2026-02-05T00:27:52Z</dcterms:modified>
</cp:coreProperties>
</file>